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305" r:id="rId17"/>
    <p:sldId id="304" r:id="rId18"/>
    <p:sldId id="260" r:id="rId19"/>
    <p:sldId id="262" r:id="rId20"/>
    <p:sldId id="263" r:id="rId21"/>
    <p:sldId id="264" r:id="rId22"/>
    <p:sldId id="265" r:id="rId23"/>
    <p:sldId id="296" r:id="rId24"/>
    <p:sldId id="266" r:id="rId25"/>
    <p:sldId id="277" r:id="rId26"/>
    <p:sldId id="278" r:id="rId27"/>
    <p:sldId id="279" r:id="rId28"/>
    <p:sldId id="280" r:id="rId29"/>
    <p:sldId id="281" r:id="rId30"/>
    <p:sldId id="282" r:id="rId31"/>
    <p:sldId id="267" r:id="rId32"/>
    <p:sldId id="268" r:id="rId33"/>
    <p:sldId id="269" r:id="rId34"/>
    <p:sldId id="270" r:id="rId35"/>
    <p:sldId id="271" r:id="rId36"/>
    <p:sldId id="272" r:id="rId37"/>
    <p:sldId id="273" r:id="rId38"/>
    <p:sldId id="276" r:id="rId39"/>
    <p:sldId id="275" r:id="rId40"/>
    <p:sldId id="274" r:id="rId41"/>
    <p:sldId id="297" r:id="rId42"/>
    <p:sldId id="298" r:id="rId43"/>
    <p:sldId id="299" r:id="rId44"/>
    <p:sldId id="303" r:id="rId45"/>
    <p:sldId id="300" r:id="rId46"/>
    <p:sldId id="301" r:id="rId47"/>
    <p:sldId id="302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6" d="100"/>
          <a:sy n="96" d="100"/>
        </p:scale>
        <p:origin x="1263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A85A6-08D1-44A5-9277-FA1A59FFC43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48D-B900-4CFC-B7E1-D7C122D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24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A85A6-08D1-44A5-9277-FA1A59FFC43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48D-B900-4CFC-B7E1-D7C122D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9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A85A6-08D1-44A5-9277-FA1A59FFC43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48D-B900-4CFC-B7E1-D7C122D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611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A85A6-08D1-44A5-9277-FA1A59FFC43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48D-B900-4CFC-B7E1-D7C122D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61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A85A6-08D1-44A5-9277-FA1A59FFC43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48D-B900-4CFC-B7E1-D7C122D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25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A85A6-08D1-44A5-9277-FA1A59FFC43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48D-B900-4CFC-B7E1-D7C122D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A85A6-08D1-44A5-9277-FA1A59FFC43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48D-B900-4CFC-B7E1-D7C122D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09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A85A6-08D1-44A5-9277-FA1A59FFC43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48D-B900-4CFC-B7E1-D7C122D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671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A85A6-08D1-44A5-9277-FA1A59FFC43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48D-B900-4CFC-B7E1-D7C122D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400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A85A6-08D1-44A5-9277-FA1A59FFC43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48D-B900-4CFC-B7E1-D7C122D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789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A85A6-08D1-44A5-9277-FA1A59FFC43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CF48D-B900-4CFC-B7E1-D7C122D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789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A85A6-08D1-44A5-9277-FA1A59FFC43E}" type="datetimeFigureOut">
              <a:rPr lang="en-US" smtClean="0"/>
              <a:t>9/20/2018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CF48D-B900-4CFC-B7E1-D7C122D6B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047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pdewan/GraderBasics.git" TargetMode="External"/><Relationship Id="rId7" Type="http://schemas.openxmlformats.org/officeDocument/2006/relationships/hyperlink" Target="https://github.com/mdaum/PlayingwPlaggie.git" TargetMode="External"/><Relationship Id="rId2" Type="http://schemas.openxmlformats.org/officeDocument/2006/relationships/hyperlink" Target="https://github.com/pdewan/Comp401LocalChecks.gi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ithub.com/mdaum/PlaigarismCoupler.git" TargetMode="External"/><Relationship Id="rId5" Type="http://schemas.openxmlformats.org/officeDocument/2006/relationships/hyperlink" Target="https://github.com/pdewan/Grader.git" TargetMode="External"/><Relationship Id="rId4" Type="http://schemas.openxmlformats.org/officeDocument/2006/relationships/hyperlink" Target="https://github.com/pdewan/Comp401AllChecks.git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github.com/pdewan/GraderBasics.git" TargetMode="External"/><Relationship Id="rId7" Type="http://schemas.openxmlformats.org/officeDocument/2006/relationships/hyperlink" Target="https://github.com/mdaum/PlayingwPlaggie.git" TargetMode="External"/><Relationship Id="rId2" Type="http://schemas.openxmlformats.org/officeDocument/2006/relationships/hyperlink" Target="https://github.com/pdewan/Comp401LocalChecks.git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github.com/mdaum/PlaigarismCoupler.git" TargetMode="External"/><Relationship Id="rId5" Type="http://schemas.openxmlformats.org/officeDocument/2006/relationships/hyperlink" Target="https://github.com/pdewan/Grader.git" TargetMode="External"/><Relationship Id="rId4" Type="http://schemas.openxmlformats.org/officeDocument/2006/relationships/hyperlink" Target="https://github.com/pdewan/Comp401AllChecks.git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Installing and running the local check </a:t>
            </a:r>
            <a:r>
              <a:rPr lang="en-US" dirty="0" smtClean="0"/>
              <a:t>and grader projects </a:t>
            </a:r>
            <a:r>
              <a:rPr lang="en-US" dirty="0"/>
              <a:t>in Eclipse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555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Download projects from </a:t>
            </a:r>
            <a:r>
              <a:rPr lang="en-US" dirty="0" err="1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All projects are existing Eclipse projects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29150" y="1936513"/>
            <a:ext cx="3886200" cy="412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996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Download projects from </a:t>
            </a:r>
            <a:r>
              <a:rPr lang="en-US" dirty="0" err="1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There may be other projects in the </a:t>
            </a:r>
            <a:r>
              <a:rPr lang="en-US" dirty="0" err="1" smtClean="0"/>
              <a:t>git</a:t>
            </a:r>
            <a:r>
              <a:rPr lang="en-US" dirty="0" smtClean="0"/>
              <a:t> repository, only import the relevant ones (not Assignments)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29150" y="1936513"/>
            <a:ext cx="3886200" cy="412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664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dependencies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Projects</a:t>
            </a:r>
          </a:p>
          <a:p>
            <a:pPr lvl="1"/>
            <a:r>
              <a:rPr lang="en-US" dirty="0" err="1"/>
              <a:t>DemoCourseLocalBasicsChecks</a:t>
            </a:r>
            <a:r>
              <a:rPr lang="en-US" dirty="0"/>
              <a:t> = </a:t>
            </a:r>
            <a:r>
              <a:rPr lang="en-US" dirty="0" smtClean="0"/>
              <a:t>Comp401LocalChecks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omp110-grader = Grader</a:t>
            </a:r>
            <a:endParaRPr lang="en-US" dirty="0"/>
          </a:p>
          <a:p>
            <a:r>
              <a:rPr lang="en-US" dirty="0" smtClean="0"/>
              <a:t>Libraries</a:t>
            </a:r>
          </a:p>
          <a:p>
            <a:pPr lvl="1"/>
            <a:r>
              <a:rPr lang="en-US" dirty="0" smtClean="0"/>
              <a:t>oeall22.jar from course website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341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 </a:t>
            </a:r>
            <a:r>
              <a:rPr lang="en-US" dirty="0" err="1"/>
              <a:t>Checkstyle</a:t>
            </a:r>
            <a:r>
              <a:rPr lang="en-US" dirty="0"/>
              <a:t>/UNC Checks (Windows)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“System” from “System and Security” in the Control Panel</a:t>
            </a:r>
          </a:p>
          <a:p>
            <a:r>
              <a:rPr lang="en-US" dirty="0" smtClean="0"/>
              <a:t>Select “Advanced system settings”</a:t>
            </a:r>
            <a:endParaRPr lang="en-US" dirty="0"/>
          </a:p>
        </p:txBody>
      </p:sp>
      <p:pic>
        <p:nvPicPr>
          <p:cNvPr id="15" name="Content Placeholder 14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1472131" y="3332885"/>
            <a:ext cx="6199737" cy="2844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21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 </a:t>
            </a:r>
            <a:r>
              <a:rPr lang="en-US" dirty="0" err="1"/>
              <a:t>Checkstyle</a:t>
            </a:r>
            <a:r>
              <a:rPr lang="en-US" dirty="0"/>
              <a:t>/UNC Checks (Windows)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Select Environment Variables…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56917" y="1825625"/>
            <a:ext cx="383066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4723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 </a:t>
            </a:r>
            <a:r>
              <a:rPr lang="en-US" dirty="0" err="1"/>
              <a:t>Checkstyle</a:t>
            </a:r>
            <a:r>
              <a:rPr lang="en-US" dirty="0"/>
              <a:t>/UNC Checks (Windows)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Create a new environment variable called “CLASSPATH” and set it to contain 3 paths separated by semicolons</a:t>
            </a:r>
          </a:p>
          <a:p>
            <a:pPr lvl="1"/>
            <a:r>
              <a:rPr lang="en-US" dirty="0" smtClean="0"/>
              <a:t>.</a:t>
            </a:r>
          </a:p>
          <a:p>
            <a:pPr lvl="1"/>
            <a:r>
              <a:rPr lang="en-US" dirty="0"/>
              <a:t>Path to </a:t>
            </a:r>
            <a:r>
              <a:rPr lang="en-US" dirty="0" smtClean="0"/>
              <a:t>checkstyle-6.5.0-all.jar</a:t>
            </a:r>
          </a:p>
          <a:p>
            <a:pPr lvl="1"/>
            <a:r>
              <a:rPr lang="en-US" dirty="0" smtClean="0"/>
              <a:t>Path to UNC_Checks6.5.0.jar</a:t>
            </a:r>
          </a:p>
          <a:p>
            <a:r>
              <a:rPr lang="en-US" sz="2400" dirty="0" smtClean="0"/>
              <a:t>.;</a:t>
            </a:r>
            <a:r>
              <a:rPr lang="en-US" sz="2400" dirty="0"/>
              <a:t>C:\Users\Andrew\Documents\GitHub\Grader\</a:t>
            </a:r>
            <a:r>
              <a:rPr lang="en-US" sz="2400" dirty="0" err="1"/>
              <a:t>checkstyle-classpath</a:t>
            </a:r>
            <a:r>
              <a:rPr lang="en-US" sz="2400" dirty="0"/>
              <a:t>\checkstyle-6.5-all.jar;C:\</a:t>
            </a:r>
            <a:r>
              <a:rPr lang="en-US" sz="2400" dirty="0" smtClean="0"/>
              <a:t>Users\Andrew\Documents\GitHub\Grader\</a:t>
            </a:r>
            <a:r>
              <a:rPr lang="en-US" sz="2400" dirty="0" err="1" smtClean="0"/>
              <a:t>checkstyle-classpath</a:t>
            </a:r>
            <a:r>
              <a:rPr lang="en-US" sz="2400" dirty="0" smtClean="0"/>
              <a:t>\UNCChecks_6.5.0.jar</a:t>
            </a:r>
          </a:p>
          <a:p>
            <a:r>
              <a:rPr lang="en-US" sz="2400" dirty="0" smtClean="0"/>
              <a:t>Changes effective in all applications opened after added</a:t>
            </a:r>
            <a:endParaRPr lang="en-US" sz="2400" dirty="0" smtClean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29150" y="2161952"/>
            <a:ext cx="3886200" cy="3678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6843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Setup </a:t>
            </a:r>
            <a:r>
              <a:rPr lang="en-US" dirty="0" err="1" smtClean="0"/>
              <a:t>Checkstyle</a:t>
            </a:r>
            <a:r>
              <a:rPr lang="en-US" dirty="0" smtClean="0"/>
              <a:t>/UNC Checks (Mac)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add to ~/.</a:t>
            </a:r>
            <a:r>
              <a:rPr lang="en-US" dirty="0" err="1" smtClean="0"/>
              <a:t>bash_profile</a:t>
            </a:r>
            <a:endParaRPr lang="en-US" dirty="0"/>
          </a:p>
          <a:p>
            <a:pPr lvl="1"/>
            <a:r>
              <a:rPr lang="en-US" dirty="0" smtClean="0"/>
              <a:t>Use export X=Y to assign the environment variable X to value Y</a:t>
            </a:r>
          </a:p>
          <a:p>
            <a:pPr lvl="1"/>
            <a:r>
              <a:rPr lang="en-US" dirty="0" smtClean="0"/>
              <a:t>export CLASSPATH=$CLASSPATH:.:/path/to/checkstyle-6.5.0-all.jar:/</a:t>
            </a:r>
            <a:r>
              <a:rPr lang="en-US" dirty="0" smtClean="0"/>
              <a:t>path/to/UNC_Checks6.5.0.jar</a:t>
            </a:r>
          </a:p>
          <a:p>
            <a:r>
              <a:rPr lang="en-US" dirty="0" smtClean="0"/>
              <a:t>Need to restart after adding for changes to take effect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593920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Setup Object Editor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28650" y="1825625"/>
            <a:ext cx="7736032" cy="4351338"/>
          </a:xfrm>
        </p:spPr>
        <p:txBody>
          <a:bodyPr/>
          <a:lstStyle/>
          <a:p>
            <a:r>
              <a:rPr lang="en-US" dirty="0" smtClean="0"/>
              <a:t>Install maven</a:t>
            </a:r>
          </a:p>
          <a:p>
            <a:r>
              <a:rPr lang="en-US" dirty="0" smtClean="0"/>
              <a:t>Open a terminal window in a directory containing the latest version of Object Editor (oeall-22)</a:t>
            </a:r>
          </a:p>
          <a:p>
            <a:r>
              <a:rPr lang="en-US" dirty="0" smtClean="0"/>
              <a:t>Install the oeall-22.jar file to the local maven repository </a:t>
            </a:r>
          </a:p>
          <a:p>
            <a:pPr lvl="1"/>
            <a:r>
              <a:rPr lang="en-US" sz="2200" dirty="0" smtClean="0"/>
              <a:t>mvn </a:t>
            </a:r>
            <a:r>
              <a:rPr lang="en-US" sz="2200" dirty="0" err="1"/>
              <a:t>install:install-file</a:t>
            </a:r>
            <a:r>
              <a:rPr lang="en-US" sz="2200" dirty="0"/>
              <a:t> -</a:t>
            </a:r>
            <a:r>
              <a:rPr lang="en-US" sz="2200" dirty="0" smtClean="0"/>
              <a:t>Dfile=oeall-22.jar -</a:t>
            </a:r>
            <a:r>
              <a:rPr lang="en-US" sz="2200" dirty="0" err="1" smtClean="0">
                <a:cs typeface="Lucida Sans Unicode" panose="020B0602030504020204" pitchFamily="34" charset="0"/>
              </a:rPr>
              <a:t>DgroupId</a:t>
            </a:r>
            <a:r>
              <a:rPr lang="en-US" sz="2200" dirty="0" smtClean="0"/>
              <a:t>=</a:t>
            </a:r>
            <a:r>
              <a:rPr lang="en-US" sz="2200" dirty="0" err="1" smtClean="0"/>
              <a:t>edu.unc</a:t>
            </a:r>
            <a:r>
              <a:rPr lang="en-US" sz="2200" dirty="0" smtClean="0"/>
              <a:t> </a:t>
            </a:r>
            <a:r>
              <a:rPr lang="en-US" sz="2200" dirty="0"/>
              <a:t>-</a:t>
            </a:r>
            <a:r>
              <a:rPr lang="en-US" sz="2200" dirty="0" err="1"/>
              <a:t>DartifactId</a:t>
            </a:r>
            <a:r>
              <a:rPr lang="en-US" sz="2200" dirty="0"/>
              <a:t>=</a:t>
            </a:r>
            <a:r>
              <a:rPr lang="en-US" sz="2200" dirty="0" err="1"/>
              <a:t>oeall</a:t>
            </a:r>
            <a:r>
              <a:rPr lang="en-US" sz="2200" dirty="0"/>
              <a:t> -</a:t>
            </a:r>
            <a:r>
              <a:rPr lang="en-US" sz="2200" dirty="0" err="1"/>
              <a:t>Dversion</a:t>
            </a:r>
            <a:r>
              <a:rPr lang="en-US" sz="2200" dirty="0"/>
              <a:t>=22 </a:t>
            </a:r>
            <a:r>
              <a:rPr lang="en-US" sz="2200" dirty="0" smtClean="0"/>
              <a:t>-</a:t>
            </a:r>
            <a:r>
              <a:rPr lang="en-US" sz="2200" dirty="0" err="1"/>
              <a:t>Dpackaging</a:t>
            </a:r>
            <a:r>
              <a:rPr lang="en-US" sz="2200" dirty="0"/>
              <a:t>=jar</a:t>
            </a:r>
          </a:p>
        </p:txBody>
      </p:sp>
    </p:spTree>
    <p:extLst>
      <p:ext uri="{BB962C8B-B14F-4D97-AF65-F5344CB8AC3E}">
        <p14:creationId xmlns:p14="http://schemas.microsoft.com/office/powerpoint/2010/main" val="305360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local checks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56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Setup assignment for local checks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assignment with eclipse</a:t>
            </a:r>
          </a:p>
          <a:p>
            <a:r>
              <a:rPr lang="en-US" dirty="0" smtClean="0"/>
              <a:t>Add local checks dependencies</a:t>
            </a:r>
          </a:p>
          <a:p>
            <a:pPr lvl="1"/>
            <a:r>
              <a:rPr lang="en-US" dirty="0" smtClean="0"/>
              <a:t>Projects</a:t>
            </a:r>
          </a:p>
          <a:p>
            <a:pPr lvl="2"/>
            <a:r>
              <a:rPr lang="en-US" dirty="0" smtClean="0"/>
              <a:t>Comp401LocalChecks</a:t>
            </a:r>
          </a:p>
          <a:p>
            <a:pPr lvl="2"/>
            <a:r>
              <a:rPr lang="en-US" dirty="0" err="1" smtClean="0"/>
              <a:t>GraderBasics</a:t>
            </a:r>
            <a:endParaRPr lang="en-US" dirty="0" smtClean="0"/>
          </a:p>
          <a:p>
            <a:r>
              <a:rPr lang="en-US" dirty="0" smtClean="0"/>
              <a:t>Add new main class to call local check suite</a:t>
            </a:r>
          </a:p>
        </p:txBody>
      </p:sp>
    </p:spTree>
    <p:extLst>
      <p:ext uri="{BB962C8B-B14F-4D97-AF65-F5344CB8AC3E}">
        <p14:creationId xmlns:p14="http://schemas.microsoft.com/office/powerpoint/2010/main" val="264887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Setup projects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806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test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dirty="0" smtClean="0"/>
              <a:t>package main;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9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dirty="0" smtClean="0"/>
              <a:t>import gradingTools.comp401f17.assignment1.testcases.Assignment1Suite;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9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dirty="0" smtClean="0"/>
              <a:t>public class A1LocalChecks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dirty="0" smtClean="0"/>
              <a:t>	public static void main(String[] </a:t>
            </a:r>
            <a:r>
              <a:rPr lang="en-US" sz="1900" dirty="0" err="1" smtClean="0"/>
              <a:t>args</a:t>
            </a:r>
            <a:r>
              <a:rPr lang="en-US" sz="1900" dirty="0" smtClean="0"/>
              <a:t>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dirty="0" smtClean="0"/>
              <a:t>		Assignment1Suite.main(</a:t>
            </a:r>
            <a:r>
              <a:rPr lang="en-US" sz="1900" dirty="0" err="1" smtClean="0"/>
              <a:t>args</a:t>
            </a:r>
            <a:r>
              <a:rPr lang="en-US" sz="1900" dirty="0" smtClean="0"/>
              <a:t>);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dirty="0" smtClean="0"/>
              <a:t>	}</a:t>
            </a:r>
          </a:p>
          <a:p>
            <a:pPr marL="0" indent="0">
              <a:buNone/>
            </a:pPr>
            <a:r>
              <a:rPr lang="en-US" sz="19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534199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local checks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test main class</a:t>
            </a:r>
          </a:p>
          <a:p>
            <a:r>
              <a:rPr lang="en-US" dirty="0" smtClean="0"/>
              <a:t>Right click</a:t>
            </a:r>
            <a:r>
              <a:rPr lang="en-US" dirty="0">
                <a:sym typeface="Wingdings" panose="05000000000000000000" pitchFamily="2" charset="2"/>
              </a:rPr>
              <a:t>  </a:t>
            </a:r>
            <a:r>
              <a:rPr lang="en-US" dirty="0" smtClean="0">
                <a:sym typeface="Wingdings" panose="05000000000000000000" pitchFamily="2" charset="2"/>
              </a:rPr>
              <a:t>Debug As</a:t>
            </a:r>
            <a:r>
              <a:rPr lang="en-US" dirty="0">
                <a:sym typeface="Wingdings" panose="05000000000000000000" pitchFamily="2" charset="2"/>
              </a:rPr>
              <a:t>  </a:t>
            </a:r>
            <a:r>
              <a:rPr lang="en-US" dirty="0" smtClean="0">
                <a:sym typeface="Wingdings" panose="05000000000000000000" pitchFamily="2" charset="2"/>
              </a:rPr>
              <a:t>1 Java Application</a:t>
            </a:r>
          </a:p>
          <a:p>
            <a:r>
              <a:rPr lang="en-US" dirty="0" err="1" smtClean="0">
                <a:sym typeface="Wingdings" panose="05000000000000000000" pitchFamily="2" charset="2"/>
              </a:rPr>
              <a:t>AGradeableJUnitTopLevelSuite</a:t>
            </a:r>
            <a:r>
              <a:rPr lang="en-US" dirty="0">
                <a:sym typeface="Wingdings" panose="05000000000000000000" pitchFamily="2" charset="2"/>
              </a:rPr>
              <a:t>  </a:t>
            </a:r>
            <a:r>
              <a:rPr lang="en-US" dirty="0" smtClean="0">
                <a:sym typeface="Wingdings" panose="05000000000000000000" pitchFamily="2" charset="2"/>
              </a:rPr>
              <a:t>Test 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7149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the grader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5028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run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gradingTools.Comp401Grader </a:t>
            </a:r>
            <a:r>
              <a:rPr lang="en-US" dirty="0"/>
              <a:t>from </a:t>
            </a:r>
            <a:r>
              <a:rPr lang="en-US" dirty="0" smtClean="0"/>
              <a:t>Comp401AllChecks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10137" y="1943894"/>
            <a:ext cx="3095625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9580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Submissions directory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use data straight from Sakai</a:t>
            </a:r>
          </a:p>
          <a:p>
            <a:r>
              <a:rPr lang="en-US" dirty="0"/>
              <a:t>Check </a:t>
            </a:r>
            <a:r>
              <a:rPr lang="en-US" i="1" dirty="0" smtClean="0"/>
              <a:t>Comp401AllChecks\Test Data\Comp401F17\Assignment1 </a:t>
            </a:r>
            <a:r>
              <a:rPr lang="en-US" dirty="0" smtClean="0"/>
              <a:t>for example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4686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run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will be a message about missing download path, this is okay</a:t>
            </a:r>
          </a:p>
          <a:p>
            <a:r>
              <a:rPr lang="en-US" dirty="0" smtClean="0"/>
              <a:t>Grader saves paths, course/assignment choices, and </a:t>
            </a:r>
            <a:r>
              <a:rPr lang="en-US" dirty="0" err="1" smtClean="0"/>
              <a:t>onyens</a:t>
            </a:r>
            <a:r>
              <a:rPr lang="en-US" dirty="0" smtClean="0"/>
              <a:t> in </a:t>
            </a:r>
            <a:r>
              <a:rPr lang="en-US" dirty="0" err="1" smtClean="0"/>
              <a:t>config</a:t>
            </a:r>
            <a:r>
              <a:rPr lang="en-US" dirty="0" smtClean="0"/>
              <a:t> files when run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30" y="4350244"/>
            <a:ext cx="8488940" cy="818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8176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what to grade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Set Download folder to folder containing assignments</a:t>
            </a:r>
          </a:p>
          <a:p>
            <a:r>
              <a:rPr lang="en-US" dirty="0" smtClean="0"/>
              <a:t>Set Module to correct course</a:t>
            </a:r>
          </a:p>
          <a:p>
            <a:r>
              <a:rPr lang="en-US" dirty="0" smtClean="0"/>
              <a:t>Set Problem to assignment to grade</a:t>
            </a:r>
            <a:endParaRPr lang="en-US" dirty="0"/>
          </a:p>
        </p:txBody>
      </p:sp>
      <p:pic>
        <p:nvPicPr>
          <p:cNvPr id="8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29150" y="2134459"/>
            <a:ext cx="3886200" cy="3733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168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who to grade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Range of </a:t>
            </a:r>
            <a:r>
              <a:rPr lang="en-US" dirty="0" err="1" smtClean="0"/>
              <a:t>onyens</a:t>
            </a:r>
            <a:endParaRPr lang="en-US" dirty="0" smtClean="0"/>
          </a:p>
          <a:p>
            <a:pPr lvl="1"/>
            <a:r>
              <a:rPr lang="en-US" dirty="0" smtClean="0"/>
              <a:t>First/last in starting/ending </a:t>
            </a:r>
            <a:r>
              <a:rPr lang="en-US" dirty="0" err="1" smtClean="0"/>
              <a:t>onyen</a:t>
            </a:r>
            <a:r>
              <a:rPr lang="en-US" dirty="0" smtClean="0"/>
              <a:t> boxes</a:t>
            </a:r>
          </a:p>
          <a:p>
            <a:r>
              <a:rPr lang="en-US" dirty="0" smtClean="0"/>
              <a:t>List of </a:t>
            </a:r>
            <a:r>
              <a:rPr lang="en-US" dirty="0" err="1" smtClean="0"/>
              <a:t>onyens</a:t>
            </a:r>
            <a:endParaRPr lang="en-US" dirty="0" smtClean="0"/>
          </a:p>
          <a:p>
            <a:pPr lvl="1"/>
            <a:r>
              <a:rPr lang="en-US" dirty="0" smtClean="0"/>
              <a:t>Comma separated list I go to box.</a:t>
            </a:r>
            <a:endParaRPr lang="en-US" dirty="0"/>
          </a:p>
        </p:txBody>
      </p:sp>
      <p:pic>
        <p:nvPicPr>
          <p:cNvPr id="7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29150" y="2134459"/>
            <a:ext cx="3886200" cy="3733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62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how to grade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Navigation Kind</a:t>
            </a:r>
          </a:p>
          <a:p>
            <a:pPr lvl="1"/>
            <a:r>
              <a:rPr lang="en-US" dirty="0" smtClean="0"/>
              <a:t>Automatic</a:t>
            </a:r>
          </a:p>
          <a:p>
            <a:pPr lvl="2"/>
            <a:r>
              <a:rPr lang="en-US" dirty="0" smtClean="0"/>
              <a:t>Auto grade all students then exits</a:t>
            </a:r>
          </a:p>
          <a:p>
            <a:pPr lvl="1"/>
            <a:r>
              <a:rPr lang="en-US" dirty="0" smtClean="0"/>
              <a:t>Manual</a:t>
            </a:r>
          </a:p>
          <a:p>
            <a:pPr lvl="2"/>
            <a:r>
              <a:rPr lang="en-US" dirty="0" smtClean="0"/>
              <a:t>No auto grading, just opens grading review view</a:t>
            </a:r>
          </a:p>
          <a:p>
            <a:pPr lvl="1"/>
            <a:r>
              <a:rPr lang="en-US" dirty="0" smtClean="0"/>
              <a:t>Automatic and then manual</a:t>
            </a:r>
          </a:p>
          <a:p>
            <a:pPr lvl="2"/>
            <a:r>
              <a:rPr lang="en-US" dirty="0" smtClean="0"/>
              <a:t>Runs all auto grading then opens the review view</a:t>
            </a:r>
            <a:endParaRPr lang="en-US" dirty="0"/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29150" y="2134459"/>
            <a:ext cx="3886200" cy="3733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381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what to see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Automatic Navigation Options</a:t>
            </a:r>
          </a:p>
          <a:p>
            <a:pPr lvl="1"/>
            <a:r>
              <a:rPr lang="en-US" dirty="0" smtClean="0"/>
              <a:t>Animate grades</a:t>
            </a:r>
          </a:p>
          <a:p>
            <a:pPr lvl="2"/>
            <a:r>
              <a:rPr lang="en-US" dirty="0" smtClean="0"/>
              <a:t>Shows the review for each student view during auto grading</a:t>
            </a:r>
          </a:p>
          <a:p>
            <a:pPr lvl="1"/>
            <a:r>
              <a:rPr lang="en-US" dirty="0" smtClean="0"/>
              <a:t>Animation pause time</a:t>
            </a:r>
          </a:p>
          <a:p>
            <a:pPr lvl="2"/>
            <a:r>
              <a:rPr lang="en-US" dirty="0" smtClean="0"/>
              <a:t>Time before displaying next student after finishing previous</a:t>
            </a:r>
          </a:p>
          <a:p>
            <a:pPr lvl="2"/>
            <a:endParaRPr lang="en-US" dirty="0"/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29150" y="2134459"/>
            <a:ext cx="3886200" cy="3733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548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Download projects from </a:t>
            </a:r>
            <a:r>
              <a:rPr lang="en-US" dirty="0" err="1" smtClean="0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Quick overview, in depth follows</a:t>
            </a:r>
          </a:p>
          <a:p>
            <a:endParaRPr lang="en-US" dirty="0"/>
          </a:p>
          <a:p>
            <a:r>
              <a:rPr lang="en-US" dirty="0" smtClean="0"/>
              <a:t>File-&gt;Import…</a:t>
            </a:r>
          </a:p>
          <a:p>
            <a:r>
              <a:rPr lang="en-US" dirty="0" err="1" smtClean="0"/>
              <a:t>Git</a:t>
            </a:r>
            <a:r>
              <a:rPr lang="en-US" dirty="0" smtClean="0"/>
              <a:t>-&gt;Projects from </a:t>
            </a:r>
            <a:r>
              <a:rPr lang="en-US" dirty="0" err="1" smtClean="0"/>
              <a:t>git</a:t>
            </a:r>
            <a:endParaRPr lang="en-US" dirty="0" smtClean="0"/>
          </a:p>
          <a:p>
            <a:r>
              <a:rPr lang="en-US" dirty="0" smtClean="0"/>
              <a:t>Clone </a:t>
            </a:r>
            <a:r>
              <a:rPr lang="en-US" dirty="0"/>
              <a:t>URI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github.com/pdewan/Comp401LocalChecks.git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github.com/pdewan/GraderBasics.git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https://github.com/pdewan/Comp401AllChecks.git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github.com/pdewan/Grader.git</a:t>
            </a:r>
            <a:endParaRPr lang="en-US" dirty="0" smtClean="0"/>
          </a:p>
          <a:p>
            <a:pPr lvl="1"/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github.com/mdaum/PlaigarismCoupler.git</a:t>
            </a:r>
            <a:endParaRPr lang="en-US" dirty="0" smtClean="0"/>
          </a:p>
          <a:p>
            <a:pPr lvl="1"/>
            <a:r>
              <a:rPr lang="en-US" dirty="0">
                <a:hlinkClick r:id="rId7"/>
              </a:rPr>
              <a:t>https://</a:t>
            </a:r>
            <a:r>
              <a:rPr lang="en-US" dirty="0" smtClean="0">
                <a:hlinkClick r:id="rId7"/>
              </a:rPr>
              <a:t>github.com/mdaum/PlayingwPlaggie.git</a:t>
            </a:r>
            <a:endParaRPr lang="en-US" dirty="0" smtClean="0"/>
          </a:p>
          <a:p>
            <a:r>
              <a:rPr lang="en-US" dirty="0" smtClean="0"/>
              <a:t>Grader branch = integration</a:t>
            </a:r>
          </a:p>
          <a:p>
            <a:r>
              <a:rPr lang="en-US" dirty="0" smtClean="0"/>
              <a:t>Rest = master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4785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what to see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Manual Navigation Filter</a:t>
            </a:r>
          </a:p>
          <a:p>
            <a:pPr lvl="1"/>
            <a:r>
              <a:rPr lang="en-US" dirty="0" smtClean="0"/>
              <a:t>Grading Status</a:t>
            </a:r>
          </a:p>
          <a:p>
            <a:pPr lvl="2"/>
            <a:r>
              <a:rPr lang="en-US" dirty="0" smtClean="0"/>
              <a:t>How graded is the submission?</a:t>
            </a:r>
          </a:p>
          <a:p>
            <a:pPr lvl="1"/>
            <a:r>
              <a:rPr lang="en-US" dirty="0" smtClean="0"/>
              <a:t>Note Status</a:t>
            </a:r>
          </a:p>
          <a:p>
            <a:pPr lvl="2"/>
            <a:r>
              <a:rPr lang="en-US" dirty="0" smtClean="0"/>
              <a:t>How much has the grade been explained</a:t>
            </a:r>
          </a:p>
          <a:p>
            <a:pPr lvl="1"/>
            <a:r>
              <a:rPr lang="en-US" dirty="0" smtClean="0"/>
              <a:t>Letter Grade</a:t>
            </a:r>
          </a:p>
          <a:p>
            <a:pPr lvl="2"/>
            <a:r>
              <a:rPr lang="en-US" dirty="0" smtClean="0"/>
              <a:t>What grade was </a:t>
            </a:r>
            <a:r>
              <a:rPr lang="en-US" dirty="0" err="1" smtClean="0"/>
              <a:t>recieved</a:t>
            </a:r>
            <a:endParaRPr lang="en-US" dirty="0" smtClean="0"/>
          </a:p>
          <a:p>
            <a:pPr lvl="2"/>
            <a:endParaRPr lang="en-US" dirty="0"/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29150" y="2134459"/>
            <a:ext cx="3886200" cy="3733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4575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Run gradingTools.Comp401Driver from Comp401AllChecks</a:t>
            </a:r>
          </a:p>
          <a:p>
            <a:r>
              <a:rPr lang="en-US" dirty="0" smtClean="0"/>
              <a:t>Select Comp401f18 in the “Module” dropdown</a:t>
            </a:r>
          </a:p>
          <a:p>
            <a:r>
              <a:rPr lang="en-US" dirty="0" smtClean="0"/>
              <a:t>Set “Download Folder” to assignment directory</a:t>
            </a:r>
          </a:p>
          <a:p>
            <a:r>
              <a:rPr lang="en-US" dirty="0" smtClean="0"/>
              <a:t>Select the correct assignment in the “Problem” dropdown</a:t>
            </a:r>
          </a:p>
          <a:p>
            <a:r>
              <a:rPr lang="en-US" dirty="0" smtClean="0"/>
              <a:t>Enter first and last </a:t>
            </a:r>
            <a:r>
              <a:rPr lang="en-US" dirty="0" err="1" smtClean="0"/>
              <a:t>onyen</a:t>
            </a:r>
            <a:r>
              <a:rPr lang="en-US" dirty="0" smtClean="0"/>
              <a:t> to grade</a:t>
            </a:r>
          </a:p>
          <a:p>
            <a:r>
              <a:rPr lang="en-US" dirty="0" smtClean="0"/>
              <a:t>Set “Navigation Kind” to “Automatic and then manual”</a:t>
            </a:r>
          </a:p>
          <a:p>
            <a:r>
              <a:rPr lang="en-US" dirty="0" smtClean="0"/>
              <a:t>Select “Begin”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7588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Note: clean slate to regrade </a:t>
            </a:r>
            <a:r>
              <a:rPr lang="en-US" dirty="0" err="1" smtClean="0"/>
              <a:t>onyens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Previously graded assignments will not be auto graded again</a:t>
            </a:r>
          </a:p>
          <a:p>
            <a:r>
              <a:rPr lang="en-US" dirty="0" smtClean="0"/>
              <a:t>Clear old grading with clean slate under “Starter”</a:t>
            </a:r>
          </a:p>
          <a:p>
            <a:pPr lvl="1"/>
            <a:r>
              <a:rPr lang="en-US" dirty="0" smtClean="0"/>
              <a:t>Clean Slate(String)</a:t>
            </a:r>
          </a:p>
          <a:p>
            <a:pPr lvl="2"/>
            <a:r>
              <a:rPr lang="en-US" dirty="0" smtClean="0"/>
              <a:t>Enter </a:t>
            </a:r>
            <a:r>
              <a:rPr lang="en-US" dirty="0" err="1" smtClean="0"/>
              <a:t>onyen</a:t>
            </a:r>
            <a:r>
              <a:rPr lang="en-US" dirty="0" smtClean="0"/>
              <a:t> to be cleared</a:t>
            </a:r>
          </a:p>
          <a:p>
            <a:pPr lvl="1"/>
            <a:r>
              <a:rPr lang="en-US" dirty="0" smtClean="0"/>
              <a:t>Clean Slate Specified</a:t>
            </a:r>
          </a:p>
          <a:p>
            <a:pPr lvl="2"/>
            <a:r>
              <a:rPr lang="en-US" dirty="0" smtClean="0"/>
              <a:t>Clears based on </a:t>
            </a:r>
            <a:r>
              <a:rPr lang="en-US" dirty="0" err="1" smtClean="0"/>
              <a:t>onyen</a:t>
            </a:r>
            <a:r>
              <a:rPr lang="en-US" dirty="0" smtClean="0"/>
              <a:t> range in UI</a:t>
            </a:r>
          </a:p>
          <a:p>
            <a:pPr lvl="1"/>
            <a:r>
              <a:rPr lang="en-US" dirty="0" smtClean="0"/>
              <a:t>Clean Slate All</a:t>
            </a:r>
          </a:p>
          <a:p>
            <a:pPr lvl="2"/>
            <a:r>
              <a:rPr lang="en-US" dirty="0" smtClean="0"/>
              <a:t>Clears all students</a:t>
            </a:r>
          </a:p>
          <a:p>
            <a:pPr lvl="1"/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r="87250" b="75333"/>
          <a:stretch/>
        </p:blipFill>
        <p:spPr>
          <a:xfrm>
            <a:off x="5325872" y="2144268"/>
            <a:ext cx="2743200" cy="2985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9818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UI Overview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65705" y="1825625"/>
            <a:ext cx="481259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695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Main</a:t>
            </a:r>
          </a:p>
          <a:p>
            <a:pPr lvl="1"/>
            <a:r>
              <a:rPr lang="en-US" dirty="0" smtClean="0"/>
              <a:t>Grading results</a:t>
            </a:r>
          </a:p>
          <a:p>
            <a:r>
              <a:rPr lang="en-US" dirty="0" smtClean="0"/>
              <a:t>Source</a:t>
            </a:r>
          </a:p>
          <a:p>
            <a:pPr lvl="1"/>
            <a:r>
              <a:rPr lang="en-US" dirty="0" smtClean="0"/>
              <a:t>Submitted source code</a:t>
            </a:r>
          </a:p>
          <a:p>
            <a:r>
              <a:rPr lang="en-US" dirty="0" smtClean="0"/>
              <a:t>Feedback</a:t>
            </a:r>
          </a:p>
          <a:p>
            <a:pPr lvl="1"/>
            <a:r>
              <a:rPr lang="en-US" dirty="0" smtClean="0"/>
              <a:t>Textual representation of grading results</a:t>
            </a:r>
          </a:p>
          <a:p>
            <a:r>
              <a:rPr lang="en-US" dirty="0" smtClean="0"/>
              <a:t>Problem History</a:t>
            </a:r>
          </a:p>
          <a:p>
            <a:pPr lvl="1"/>
            <a:r>
              <a:rPr lang="en-US" dirty="0" smtClean="0"/>
              <a:t>Grading results of other students</a:t>
            </a:r>
          </a:p>
          <a:p>
            <a:r>
              <a:rPr lang="en-US" dirty="0" smtClean="0"/>
              <a:t>Source Checks</a:t>
            </a:r>
          </a:p>
          <a:p>
            <a:pPr lvl="1"/>
            <a:r>
              <a:rPr lang="en-US" dirty="0" err="1" smtClean="0"/>
              <a:t>Checkstyle</a:t>
            </a:r>
            <a:r>
              <a:rPr lang="en-US" dirty="0" smtClean="0"/>
              <a:t> output</a:t>
            </a:r>
          </a:p>
          <a:p>
            <a:r>
              <a:rPr lang="en-US" dirty="0" smtClean="0"/>
              <a:t>Student History</a:t>
            </a:r>
          </a:p>
          <a:p>
            <a:pPr lvl="1"/>
            <a:r>
              <a:rPr lang="en-US" dirty="0" smtClean="0"/>
              <a:t>Previous results for current student</a:t>
            </a:r>
          </a:p>
        </p:txBody>
      </p:sp>
    </p:spTree>
    <p:extLst>
      <p:ext uri="{BB962C8B-B14F-4D97-AF65-F5344CB8AC3E}">
        <p14:creationId xmlns:p14="http://schemas.microsoft.com/office/powerpoint/2010/main" val="31539637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tab overview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65705" y="1825625"/>
            <a:ext cx="481259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5207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Upper Left—Student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Onyen</a:t>
            </a:r>
            <a:endParaRPr lang="en-US" dirty="0" smtClean="0"/>
          </a:p>
          <a:p>
            <a:r>
              <a:rPr lang="en-US" dirty="0" smtClean="0"/>
              <a:t>Name</a:t>
            </a:r>
          </a:p>
          <a:p>
            <a:r>
              <a:rPr lang="en-US" dirty="0" smtClean="0"/>
              <a:t>Score</a:t>
            </a:r>
          </a:p>
          <a:p>
            <a:r>
              <a:rPr lang="en-US" dirty="0" smtClean="0"/>
              <a:t>Early/late submission score multiplier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482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Upper Right—Navigation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Next/Previous</a:t>
            </a:r>
          </a:p>
          <a:p>
            <a:pPr lvl="1"/>
            <a:r>
              <a:rPr lang="en-US" dirty="0" smtClean="0"/>
              <a:t>Move to next/previous student’s grading</a:t>
            </a:r>
          </a:p>
          <a:p>
            <a:r>
              <a:rPr lang="en-US" dirty="0" smtClean="0"/>
              <a:t>Quit</a:t>
            </a:r>
          </a:p>
          <a:p>
            <a:pPr lvl="1"/>
            <a:r>
              <a:rPr lang="en-US" dirty="0" smtClean="0"/>
              <a:t>Close grader (all grading saved)</a:t>
            </a:r>
          </a:p>
          <a:p>
            <a:r>
              <a:rPr lang="en-US" dirty="0" smtClean="0"/>
              <a:t>Open Source/Explore Source</a:t>
            </a:r>
          </a:p>
          <a:p>
            <a:pPr lvl="1"/>
            <a:r>
              <a:rPr lang="en-US" dirty="0" smtClean="0"/>
              <a:t>Open submitted source files in text editor</a:t>
            </a:r>
          </a:p>
          <a:p>
            <a:r>
              <a:rPr lang="en-US" dirty="0" smtClean="0"/>
              <a:t>Sync</a:t>
            </a:r>
          </a:p>
          <a:p>
            <a:pPr lvl="1"/>
            <a:r>
              <a:rPr lang="en-US" dirty="0" smtClean="0"/>
              <a:t>Save changed to text fields and submitted source files.</a:t>
            </a:r>
          </a:p>
        </p:txBody>
      </p:sp>
    </p:spTree>
    <p:extLst>
      <p:ext uri="{BB962C8B-B14F-4D97-AF65-F5344CB8AC3E}">
        <p14:creationId xmlns:p14="http://schemas.microsoft.com/office/powerpoint/2010/main" val="33466637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Upper Right—Navigation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Next Document</a:t>
            </a:r>
          </a:p>
          <a:p>
            <a:pPr lvl="1"/>
            <a:r>
              <a:rPr lang="en-US" dirty="0" smtClean="0"/>
              <a:t>Open next submitted document (pictures, text files, etc.)</a:t>
            </a:r>
          </a:p>
          <a:p>
            <a:r>
              <a:rPr lang="en-US" dirty="0" smtClean="0"/>
              <a:t>First Document</a:t>
            </a:r>
          </a:p>
          <a:p>
            <a:pPr lvl="1"/>
            <a:r>
              <a:rPr lang="en-US" dirty="0" smtClean="0"/>
              <a:t>Resets “Next Document” queue to first document</a:t>
            </a:r>
          </a:p>
          <a:p>
            <a:r>
              <a:rPr lang="en-US" dirty="0" smtClean="0"/>
              <a:t>Run</a:t>
            </a:r>
          </a:p>
          <a:p>
            <a:pPr lvl="1"/>
            <a:r>
              <a:rPr lang="en-US" dirty="0" smtClean="0"/>
              <a:t>Runs the submitted program allowing interaction</a:t>
            </a:r>
          </a:p>
          <a:p>
            <a:r>
              <a:rPr lang="en-US" dirty="0" smtClean="0"/>
              <a:t>Stop If Not Done</a:t>
            </a:r>
          </a:p>
          <a:p>
            <a:pPr lvl="1"/>
            <a:r>
              <a:rPr lang="en-US" dirty="0" smtClean="0"/>
              <a:t>Prevents closing the grader if grading is incomplete on any student</a:t>
            </a:r>
          </a:p>
          <a:p>
            <a:r>
              <a:rPr lang="en-US" dirty="0" smtClean="0"/>
              <a:t>Navigation Distance</a:t>
            </a:r>
          </a:p>
          <a:p>
            <a:pPr lvl="1"/>
            <a:r>
              <a:rPr lang="en-US" dirty="0" smtClean="0"/>
              <a:t>Current and total assignments graded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7229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Middle—Grading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Feature</a:t>
            </a:r>
          </a:p>
          <a:p>
            <a:pPr lvl="1"/>
            <a:r>
              <a:rPr lang="en-US" dirty="0" smtClean="0"/>
              <a:t>Name of test</a:t>
            </a:r>
          </a:p>
          <a:p>
            <a:r>
              <a:rPr lang="en-US" dirty="0" smtClean="0"/>
              <a:t>Max/Score</a:t>
            </a:r>
          </a:p>
          <a:p>
            <a:pPr lvl="1"/>
            <a:r>
              <a:rPr lang="en-US" dirty="0" smtClean="0"/>
              <a:t>Maximum and actual points awarded</a:t>
            </a:r>
          </a:p>
          <a:p>
            <a:pPr lvl="1"/>
            <a:r>
              <a:rPr lang="en-US" dirty="0" smtClean="0"/>
              <a:t>Score can be manually changed</a:t>
            </a:r>
          </a:p>
          <a:p>
            <a:r>
              <a:rPr lang="en-US" dirty="0" smtClean="0"/>
              <a:t>Manual</a:t>
            </a:r>
          </a:p>
          <a:p>
            <a:pPr lvl="1"/>
            <a:r>
              <a:rPr lang="en-US" dirty="0" smtClean="0"/>
              <a:t>If must be manually graded</a:t>
            </a:r>
          </a:p>
          <a:p>
            <a:r>
              <a:rPr lang="en-US" dirty="0" smtClean="0"/>
              <a:t>Extra</a:t>
            </a:r>
          </a:p>
          <a:p>
            <a:pPr lvl="1"/>
            <a:r>
              <a:rPr lang="en-US" dirty="0" smtClean="0"/>
              <a:t>Is extra </a:t>
            </a:r>
            <a:r>
              <a:rPr lang="en-US" dirty="0"/>
              <a:t>c</a:t>
            </a:r>
            <a:r>
              <a:rPr lang="en-US" dirty="0" smtClean="0"/>
              <a:t>redit?</a:t>
            </a:r>
          </a:p>
          <a:p>
            <a:r>
              <a:rPr lang="en-US" dirty="0" smtClean="0"/>
              <a:t>Graded</a:t>
            </a:r>
          </a:p>
          <a:p>
            <a:pPr lvl="1"/>
            <a:r>
              <a:rPr lang="en-US" dirty="0" smtClean="0"/>
              <a:t>Has been graded?</a:t>
            </a:r>
          </a:p>
        </p:txBody>
      </p:sp>
    </p:spTree>
    <p:extLst>
      <p:ext uri="{BB962C8B-B14F-4D97-AF65-F5344CB8AC3E}">
        <p14:creationId xmlns:p14="http://schemas.microsoft.com/office/powerpoint/2010/main" val="2682779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Download projects from </a:t>
            </a:r>
            <a:r>
              <a:rPr lang="en-US" dirty="0" err="1"/>
              <a:t>Github</a:t>
            </a:r>
            <a:endParaRPr lang="en-US" dirty="0"/>
          </a:p>
        </p:txBody>
      </p:sp>
      <p:pic>
        <p:nvPicPr>
          <p:cNvPr id="9" name="Content Placeholder 3"/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r="71223"/>
          <a:stretch/>
        </p:blipFill>
        <p:spPr>
          <a:xfrm>
            <a:off x="5459197" y="1825625"/>
            <a:ext cx="2226105" cy="4351338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Import project</a:t>
            </a:r>
          </a:p>
        </p:txBody>
      </p:sp>
    </p:spTree>
    <p:extLst>
      <p:ext uri="{BB962C8B-B14F-4D97-AF65-F5344CB8AC3E}">
        <p14:creationId xmlns:p14="http://schemas.microsoft.com/office/powerpoint/2010/main" val="7218047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Middle—Grading results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Full Credit</a:t>
            </a:r>
          </a:p>
          <a:p>
            <a:pPr lvl="1"/>
            <a:r>
              <a:rPr lang="en-US" dirty="0" smtClean="0"/>
              <a:t>Auto graded as full points</a:t>
            </a:r>
          </a:p>
          <a:p>
            <a:pPr lvl="1"/>
            <a:r>
              <a:rPr lang="en-US" dirty="0" smtClean="0"/>
              <a:t>Sets feature to full credit</a:t>
            </a:r>
          </a:p>
          <a:p>
            <a:r>
              <a:rPr lang="en-US" dirty="0" smtClean="0"/>
              <a:t>Validate</a:t>
            </a:r>
          </a:p>
          <a:p>
            <a:pPr lvl="1"/>
            <a:r>
              <a:rPr lang="en-US" dirty="0" smtClean="0"/>
              <a:t>Marks low scoring feature as being verified as graded properly</a:t>
            </a:r>
          </a:p>
          <a:p>
            <a:r>
              <a:rPr lang="en-US" dirty="0" smtClean="0"/>
              <a:t>Selected</a:t>
            </a:r>
          </a:p>
          <a:p>
            <a:pPr lvl="1"/>
            <a:r>
              <a:rPr lang="en-US" dirty="0" smtClean="0"/>
              <a:t>Display output of feature in “Auto Notes”</a:t>
            </a:r>
          </a:p>
          <a:p>
            <a:r>
              <a:rPr lang="en-US" dirty="0" smtClean="0"/>
              <a:t>Auto/Manual Notes</a:t>
            </a:r>
          </a:p>
          <a:p>
            <a:pPr lvl="1"/>
            <a:r>
              <a:rPr lang="en-US" dirty="0" smtClean="0"/>
              <a:t>Comments on auto/manual grading</a:t>
            </a:r>
          </a:p>
          <a:p>
            <a:r>
              <a:rPr lang="en-US" dirty="0" smtClean="0"/>
              <a:t>Transcript</a:t>
            </a:r>
          </a:p>
          <a:p>
            <a:pPr lvl="1"/>
            <a:r>
              <a:rPr lang="en-US" dirty="0" smtClean="0"/>
              <a:t>Raw output of grading program</a:t>
            </a:r>
          </a:p>
        </p:txBody>
      </p:sp>
    </p:spTree>
    <p:extLst>
      <p:ext uri="{BB962C8B-B14F-4D97-AF65-F5344CB8AC3E}">
        <p14:creationId xmlns:p14="http://schemas.microsoft.com/office/powerpoint/2010/main" val="7674914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for developers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28747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Config</a:t>
            </a:r>
            <a:r>
              <a:rPr lang="en-US" dirty="0" smtClean="0"/>
              <a:t> files—</a:t>
            </a:r>
            <a:r>
              <a:rPr lang="en-US" dirty="0" err="1" smtClean="0"/>
              <a:t>dynamicmodules.properties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config</a:t>
            </a:r>
            <a:r>
              <a:rPr lang="en-US" dirty="0" smtClean="0"/>
              <a:t>/</a:t>
            </a:r>
            <a:r>
              <a:rPr lang="en-US" dirty="0" err="1" smtClean="0"/>
              <a:t>dynamicmodules.properties</a:t>
            </a:r>
            <a:endParaRPr lang="en-US" dirty="0" smtClean="0"/>
          </a:p>
          <a:p>
            <a:r>
              <a:rPr lang="en-US" dirty="0" smtClean="0"/>
              <a:t>Automatically generated by grader</a:t>
            </a:r>
          </a:p>
          <a:p>
            <a:r>
              <a:rPr lang="en-US" dirty="0" smtClean="0"/>
              <a:t>List of modules for grader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16063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Config</a:t>
            </a:r>
            <a:r>
              <a:rPr lang="en-US" dirty="0" smtClean="0"/>
              <a:t> files—</a:t>
            </a:r>
            <a:r>
              <a:rPr lang="en-US" dirty="0" err="1" smtClean="0"/>
              <a:t>dynamicconfig.properties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config</a:t>
            </a:r>
            <a:r>
              <a:rPr lang="en-US" dirty="0" smtClean="0"/>
              <a:t>/</a:t>
            </a:r>
            <a:r>
              <a:rPr lang="en-US" dirty="0" err="1" smtClean="0"/>
              <a:t>dynamicconfig.properties</a:t>
            </a:r>
            <a:endParaRPr lang="en-US" dirty="0" smtClean="0"/>
          </a:p>
          <a:p>
            <a:r>
              <a:rPr lang="en-US" dirty="0"/>
              <a:t>Automatically generated by grader</a:t>
            </a:r>
            <a:endParaRPr lang="en-US" dirty="0" smtClean="0"/>
          </a:p>
          <a:p>
            <a:r>
              <a:rPr lang="en-US" dirty="0" smtClean="0"/>
              <a:t>Saves values of fields in UI</a:t>
            </a:r>
          </a:p>
          <a:p>
            <a:pPr lvl="1"/>
            <a:r>
              <a:rPr lang="en-US" dirty="0" smtClean="0"/>
              <a:t>Directories</a:t>
            </a:r>
          </a:p>
          <a:p>
            <a:pPr lvl="1"/>
            <a:r>
              <a:rPr lang="en-US" dirty="0" smtClean="0"/>
              <a:t>Course</a:t>
            </a:r>
          </a:p>
          <a:p>
            <a:pPr lvl="1"/>
            <a:r>
              <a:rPr lang="en-US" dirty="0" smtClean="0"/>
              <a:t>Assignments</a:t>
            </a:r>
          </a:p>
          <a:p>
            <a:pPr lvl="1"/>
            <a:r>
              <a:rPr lang="en-US" dirty="0" err="1" smtClean="0"/>
              <a:t>Onyens</a:t>
            </a:r>
            <a:endParaRPr lang="en-US" dirty="0"/>
          </a:p>
          <a:p>
            <a:pPr lvl="1"/>
            <a:r>
              <a:rPr lang="en-US" dirty="0" smtClean="0"/>
              <a:t>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55798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Config</a:t>
            </a:r>
            <a:r>
              <a:rPr lang="en-US" dirty="0" smtClean="0"/>
              <a:t> files—.</a:t>
            </a:r>
            <a:r>
              <a:rPr lang="en-US" dirty="0" err="1" smtClean="0"/>
              <a:t>gradersettings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r>
              <a:rPr lang="en-US" dirty="0" err="1" smtClean="0"/>
              <a:t>gradersettings</a:t>
            </a:r>
            <a:endParaRPr lang="en-US" dirty="0" smtClean="0"/>
          </a:p>
          <a:p>
            <a:r>
              <a:rPr lang="en-US" dirty="0"/>
              <a:t>Automatically generated by grader</a:t>
            </a:r>
            <a:endParaRPr lang="en-US" dirty="0" smtClean="0"/>
          </a:p>
          <a:p>
            <a:r>
              <a:rPr lang="en-US" dirty="0" smtClean="0"/>
              <a:t>Small subset of data from </a:t>
            </a:r>
            <a:r>
              <a:rPr lang="en-US" dirty="0" err="1" smtClean="0"/>
              <a:t>dynamicconfig.properties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04237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Config</a:t>
            </a:r>
            <a:r>
              <a:rPr lang="en-US" dirty="0" smtClean="0"/>
              <a:t> files—</a:t>
            </a:r>
            <a:r>
              <a:rPr lang="en-US" dirty="0" err="1" smtClean="0"/>
              <a:t>config.properties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config</a:t>
            </a:r>
            <a:r>
              <a:rPr lang="en-US" dirty="0" smtClean="0"/>
              <a:t>/</a:t>
            </a:r>
            <a:r>
              <a:rPr lang="en-US" dirty="0" err="1" smtClean="0"/>
              <a:t>config.properties</a:t>
            </a:r>
            <a:endParaRPr lang="en-US" dirty="0" smtClean="0"/>
          </a:p>
          <a:p>
            <a:r>
              <a:rPr lang="en-US" dirty="0" smtClean="0"/>
              <a:t>In depth grader runtime controls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693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Config</a:t>
            </a:r>
            <a:r>
              <a:rPr lang="en-US" dirty="0" smtClean="0"/>
              <a:t> files—</a:t>
            </a:r>
            <a:r>
              <a:rPr lang="en-US" dirty="0" err="1" smtClean="0"/>
              <a:t>course.properties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config</a:t>
            </a:r>
            <a:r>
              <a:rPr lang="en-US" dirty="0" smtClean="0"/>
              <a:t>/</a:t>
            </a:r>
            <a:r>
              <a:rPr lang="en-US" dirty="0" err="1" smtClean="0"/>
              <a:t>course.properties</a:t>
            </a:r>
            <a:endParaRPr lang="en-US" dirty="0" smtClean="0"/>
          </a:p>
          <a:p>
            <a:r>
              <a:rPr lang="en-US" dirty="0" smtClean="0"/>
              <a:t>List of courses to display</a:t>
            </a:r>
          </a:p>
          <a:p>
            <a:r>
              <a:rPr lang="en-US" dirty="0" smtClean="0"/>
              <a:t>Settings per course</a:t>
            </a:r>
          </a:p>
          <a:p>
            <a:r>
              <a:rPr lang="en-US" dirty="0" err="1" smtClean="0"/>
              <a:t>Checkstyle</a:t>
            </a:r>
            <a:r>
              <a:rPr lang="en-US" dirty="0" smtClean="0"/>
              <a:t> </a:t>
            </a:r>
            <a:r>
              <a:rPr lang="en-US" dirty="0" err="1" smtClean="0"/>
              <a:t>config</a:t>
            </a:r>
            <a:r>
              <a:rPr lang="en-US" dirty="0" smtClean="0"/>
              <a:t> file </a:t>
            </a:r>
            <a:r>
              <a:rPr lang="en-US" dirty="0" err="1" smtClean="0"/>
              <a:t>asssociations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83708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Config</a:t>
            </a:r>
            <a:r>
              <a:rPr lang="en-US" dirty="0" smtClean="0"/>
              <a:t> files—user-</a:t>
            </a:r>
            <a:r>
              <a:rPr lang="en-US" dirty="0" err="1" smtClean="0"/>
              <a:t>config.properties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config</a:t>
            </a:r>
            <a:r>
              <a:rPr lang="en-US" dirty="0" smtClean="0"/>
              <a:t>/user-</a:t>
            </a:r>
            <a:r>
              <a:rPr lang="en-US" dirty="0" err="1" smtClean="0"/>
              <a:t>config.properties</a:t>
            </a:r>
            <a:endParaRPr lang="en-US" dirty="0" smtClean="0"/>
          </a:p>
          <a:p>
            <a:r>
              <a:rPr lang="en-US" dirty="0" smtClean="0"/>
              <a:t>When running in headless mode the configuration is changed based on command line arguments, the grader makes a copy of the </a:t>
            </a:r>
            <a:r>
              <a:rPr lang="en-US" dirty="0" err="1" smtClean="0"/>
              <a:t>config.properties</a:t>
            </a:r>
            <a:r>
              <a:rPr lang="en-US" dirty="0" smtClean="0"/>
              <a:t> file with any relevant changes and saves it as this so the default values aren’t changed in </a:t>
            </a:r>
            <a:r>
              <a:rPr lang="en-US" dirty="0" err="1" smtClean="0"/>
              <a:t>config.properties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9100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Download projects from </a:t>
            </a:r>
            <a:r>
              <a:rPr lang="en-US" dirty="0" err="1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Select “Projects from </a:t>
            </a:r>
            <a:r>
              <a:rPr lang="en-US" dirty="0" err="1" smtClean="0"/>
              <a:t>Git</a:t>
            </a:r>
            <a:r>
              <a:rPr lang="en-US" dirty="0" smtClean="0"/>
              <a:t>”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29150" y="1936513"/>
            <a:ext cx="3886200" cy="412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03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Download projects from </a:t>
            </a:r>
            <a:r>
              <a:rPr lang="en-US" dirty="0" err="1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Clone URI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Comp401LocalChecks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github.com/pdewan/Comp401LocalChecks.git</a:t>
            </a:r>
            <a:endParaRPr lang="en-US" dirty="0" smtClean="0"/>
          </a:p>
          <a:p>
            <a:r>
              <a:rPr lang="en-US" dirty="0" err="1" smtClean="0"/>
              <a:t>GraderBasics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github.com/pdewan/GraderBasics.git</a:t>
            </a:r>
            <a:endParaRPr lang="en-US" dirty="0" smtClean="0"/>
          </a:p>
          <a:p>
            <a:r>
              <a:rPr lang="en-US" dirty="0" smtClean="0"/>
              <a:t>Comp401AllChecks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github.com/pdewan/Comp401AllChecks.git</a:t>
            </a:r>
            <a:endParaRPr lang="en-US" dirty="0" smtClean="0"/>
          </a:p>
          <a:p>
            <a:r>
              <a:rPr lang="en-US" dirty="0" smtClean="0"/>
              <a:t>Grader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github.com/pdewan/Grader.git</a:t>
            </a:r>
            <a:endParaRPr lang="en-US" dirty="0"/>
          </a:p>
          <a:p>
            <a:r>
              <a:rPr lang="en-US" dirty="0" err="1" smtClean="0"/>
              <a:t>PlagirismCoupler</a:t>
            </a:r>
            <a:endParaRPr lang="en-US" dirty="0" smtClean="0"/>
          </a:p>
          <a:p>
            <a:pPr lvl="1"/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github.com/mdaum/PlaigarismCoupler.git</a:t>
            </a:r>
            <a:endParaRPr lang="en-US" dirty="0" smtClean="0"/>
          </a:p>
          <a:p>
            <a:r>
              <a:rPr lang="en-US" dirty="0" err="1" smtClean="0"/>
              <a:t>PlayingwPlaggie</a:t>
            </a:r>
            <a:endParaRPr lang="en-US" dirty="0" smtClean="0"/>
          </a:p>
          <a:p>
            <a:pPr lvl="1"/>
            <a:r>
              <a:rPr lang="en-US" dirty="0">
                <a:hlinkClick r:id="rId7"/>
              </a:rPr>
              <a:t>https://github.com/mdaum/PlayingwPlaggie.git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8"/>
          <a:stretch>
            <a:fillRect/>
          </a:stretch>
        </p:blipFill>
        <p:spPr>
          <a:xfrm>
            <a:off x="4629150" y="1936513"/>
            <a:ext cx="3886200" cy="412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665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Download projects from </a:t>
            </a:r>
            <a:r>
              <a:rPr lang="en-US" dirty="0" err="1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Set the URI for the project from GitHub</a:t>
            </a:r>
          </a:p>
          <a:p>
            <a:r>
              <a:rPr lang="en-US" dirty="0" smtClean="0"/>
              <a:t>Eclipse autocompletes the rest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29150" y="1936513"/>
            <a:ext cx="3886200" cy="412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703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Download projects from </a:t>
            </a:r>
            <a:r>
              <a:rPr lang="en-US" dirty="0" err="1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Choose the “master” branch for all but grader</a:t>
            </a:r>
          </a:p>
          <a:p>
            <a:r>
              <a:rPr lang="en-US" dirty="0" smtClean="0"/>
              <a:t>Grader is “integration” branch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29150" y="1936513"/>
            <a:ext cx="3886200" cy="412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133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Download projects from </a:t>
            </a:r>
            <a:r>
              <a:rPr lang="en-US" dirty="0" err="1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Choose a directory to save the </a:t>
            </a:r>
            <a:r>
              <a:rPr lang="en-US" dirty="0" err="1" smtClean="0"/>
              <a:t>git</a:t>
            </a:r>
            <a:r>
              <a:rPr lang="en-US" dirty="0" smtClean="0"/>
              <a:t> project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29150" y="1936513"/>
            <a:ext cx="3886200" cy="412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970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245</TotalTime>
  <Words>1069</Words>
  <Application>Microsoft Office PowerPoint</Application>
  <PresentationFormat>On-screen Show (4:3)</PresentationFormat>
  <Paragraphs>247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3" baseType="lpstr">
      <vt:lpstr>Arial</vt:lpstr>
      <vt:lpstr>Calibri</vt:lpstr>
      <vt:lpstr>Calibri Light</vt:lpstr>
      <vt:lpstr>Lucida Sans Unicode</vt:lpstr>
      <vt:lpstr>Wingdings</vt:lpstr>
      <vt:lpstr>Office Theme</vt:lpstr>
      <vt:lpstr>Installing and running the local check and grader projects in Eclipse</vt:lpstr>
      <vt:lpstr>Setup projects</vt:lpstr>
      <vt:lpstr>Download projects from Github</vt:lpstr>
      <vt:lpstr>Download projects from Github</vt:lpstr>
      <vt:lpstr>Download projects from Github</vt:lpstr>
      <vt:lpstr>Download projects from Github</vt:lpstr>
      <vt:lpstr>Download projects from Github</vt:lpstr>
      <vt:lpstr>Download projects from Github</vt:lpstr>
      <vt:lpstr>Download projects from Github</vt:lpstr>
      <vt:lpstr>Download projects from Github</vt:lpstr>
      <vt:lpstr>Download projects from Github</vt:lpstr>
      <vt:lpstr>Correct dependencies</vt:lpstr>
      <vt:lpstr>Setup Checkstyle/UNC Checks (Windows)</vt:lpstr>
      <vt:lpstr>Setup Checkstyle/UNC Checks (Windows)</vt:lpstr>
      <vt:lpstr>Setup Checkstyle/UNC Checks (Windows)</vt:lpstr>
      <vt:lpstr>Setup Checkstyle/UNC Checks (Mac)</vt:lpstr>
      <vt:lpstr>Setup Object Editor</vt:lpstr>
      <vt:lpstr>Run local checks</vt:lpstr>
      <vt:lpstr>Setup assignment for local checks</vt:lpstr>
      <vt:lpstr>Sample test class</vt:lpstr>
      <vt:lpstr>Run local checks</vt:lpstr>
      <vt:lpstr>Running the grader</vt:lpstr>
      <vt:lpstr>What to run</vt:lpstr>
      <vt:lpstr>Submissions directory structure</vt:lpstr>
      <vt:lpstr>First run</vt:lpstr>
      <vt:lpstr>Setting what to grade</vt:lpstr>
      <vt:lpstr>Setting who to grade</vt:lpstr>
      <vt:lpstr>Setting how to grade</vt:lpstr>
      <vt:lpstr>Setting what to see</vt:lpstr>
      <vt:lpstr>Setting what to see cont.</vt:lpstr>
      <vt:lpstr>Grading</vt:lpstr>
      <vt:lpstr>Note: clean slate to regrade onyens</vt:lpstr>
      <vt:lpstr>Result UI Overview</vt:lpstr>
      <vt:lpstr>Tabs</vt:lpstr>
      <vt:lpstr>Main tab overview</vt:lpstr>
      <vt:lpstr>Upper Left—Student Overview</vt:lpstr>
      <vt:lpstr>Upper Right—Navigation</vt:lpstr>
      <vt:lpstr>Upper Right—Navigation cont.</vt:lpstr>
      <vt:lpstr>Middle—Grading results</vt:lpstr>
      <vt:lpstr>Middle—Grading results cont.</vt:lpstr>
      <vt:lpstr>Notes for developers</vt:lpstr>
      <vt:lpstr>Config files—dynamicmodules.properties</vt:lpstr>
      <vt:lpstr>Config files—dynamicconfig.properties</vt:lpstr>
      <vt:lpstr>Config files—.gradersettings</vt:lpstr>
      <vt:lpstr>Config files—config.properties</vt:lpstr>
      <vt:lpstr>Config files—course.properties</vt:lpstr>
      <vt:lpstr>Config files—user-config.properties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Vitkus</dc:creator>
  <cp:lastModifiedBy>Andrew Vitkus</cp:lastModifiedBy>
  <cp:revision>51</cp:revision>
  <dcterms:created xsi:type="dcterms:W3CDTF">2017-08-30T18:10:26Z</dcterms:created>
  <dcterms:modified xsi:type="dcterms:W3CDTF">2018-09-20T17:32:56Z</dcterms:modified>
</cp:coreProperties>
</file>